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charts/chart4.xml" ContentType="application/vnd.openxmlformats-officedocument.drawingml.chart+xml"/>
  <Override PartName="/ppt/charts/chart3.xml" ContentType="application/vnd.openxmlformats-officedocument.drawingml.chart+xml"/>
  <Override PartName="/ppt/charts/chart2.xml" ContentType="application/vnd.openxmlformats-officedocument.drawingml.chart+xml"/>
  <Override PartName="/ppt/charts/chart1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40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jpeg" ContentType="image/jpeg"/>
  <Override PartName="/ppt/media/image31.jpeg" ContentType="image/jpe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36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7.png" ContentType="image/png"/>
  <Override PartName="/ppt/media/image30.jpeg" ContentType="image/jpeg"/>
  <Override PartName="/ppt/media/image2.png" ContentType="image/png"/>
  <Override PartName="/ppt/media/image29.jpeg" ContentType="image/jpeg"/>
  <Override PartName="/ppt/media/image7.png" ContentType="image/png"/>
  <Override PartName="/ppt/media/image22.png" ContentType="image/png"/>
  <Override PartName="/ppt/media/image38.png" ContentType="image/png"/>
  <Override PartName="/ppt/media/image3.png" ContentType="image/png"/>
  <Override PartName="/ppt/media/image39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layout>
        <c:manualLayout>
          <c:layoutTarget val="inner"/>
          <c:xMode val="edge"/>
          <c:yMode val="edge"/>
          <c:x val="0.0975264015876391"/>
          <c:y val="0.0753126699293094"/>
          <c:w val="0.867743993195832"/>
          <c:h val="0.6088907014681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1. Рулетка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6"/>
                <c:pt idx="0">
                  <c:v>5</c:v>
                </c:pt>
                <c:pt idx="1">
                  <c:v>10</c:v>
                </c:pt>
                <c:pt idx="2">
                  <c:v>25</c:v>
                </c:pt>
                <c:pt idx="3">
                  <c:v>50</c:v>
                </c:pt>
                <c:pt idx="4">
                  <c:v>75</c:v>
                </c:pt>
                <c:pt idx="5">
                  <c:v>100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6"/>
                <c:pt idx="0">
                  <c:v>0.844</c:v>
                </c:pt>
                <c:pt idx="1">
                  <c:v>1.07</c:v>
                </c:pt>
                <c:pt idx="2">
                  <c:v>3.9</c:v>
                </c:pt>
                <c:pt idx="3">
                  <c:v>4.1</c:v>
                </c:pt>
                <c:pt idx="4">
                  <c:v>6.8</c:v>
                </c:pt>
                <c:pt idx="5">
                  <c:v>10.8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2.Турнир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6"/>
                <c:pt idx="0">
                  <c:v>5</c:v>
                </c:pt>
                <c:pt idx="1">
                  <c:v>10</c:v>
                </c:pt>
                <c:pt idx="2">
                  <c:v>25</c:v>
                </c:pt>
                <c:pt idx="3">
                  <c:v>50</c:v>
                </c:pt>
                <c:pt idx="4">
                  <c:v>75</c:v>
                </c:pt>
                <c:pt idx="5">
                  <c:v>100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6"/>
                <c:pt idx="0">
                  <c:v>0.96</c:v>
                </c:pt>
                <c:pt idx="1">
                  <c:v>2.1</c:v>
                </c:pt>
                <c:pt idx="2">
                  <c:v>4.7</c:v>
                </c:pt>
                <c:pt idx="3">
                  <c:v>5.2</c:v>
                </c:pt>
                <c:pt idx="4">
                  <c:v>7.6</c:v>
                </c:pt>
                <c:pt idx="5">
                  <c:v>12.4</c:v>
                </c:pt>
              </c:numCache>
            </c:numRef>
          </c:val>
        </c:ser>
        <c:gapWidth val="100"/>
        <c:overlap val="-24"/>
        <c:axId val="90409803"/>
        <c:axId val="14452795"/>
      </c:barChart>
      <c:catAx>
        <c:axId val="90409803"/>
        <c:scaling>
          <c:orientation val="minMax"/>
        </c:scaling>
        <c:delete val="0"/>
        <c:axPos val="b"/>
        <c:numFmt formatCode="MM/DD/YYYY" sourceLinked="1"/>
        <c:majorTickMark val="none"/>
        <c:minorTickMark val="none"/>
        <c:tickLblPos val="nextTo"/>
        <c:spPr>
          <a:ln w="12600">
            <a:solidFill>
              <a:srgbClr val="ffffff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14452795"/>
        <c:crosses val="autoZero"/>
        <c:auto val="1"/>
        <c:lblAlgn val="ctr"/>
        <c:lblOffset val="100"/>
      </c:catAx>
      <c:valAx>
        <c:axId val="14452795"/>
        <c:scaling>
          <c:orientation val="minMax"/>
        </c:scaling>
        <c:delete val="0"/>
        <c:axPos val="l"/>
        <c:majorGridlines>
          <c:spPr>
            <a:ln w="9360">
              <a:solidFill>
                <a:srgbClr val="ffffff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noFill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90409803"/>
        <c:crosses val="autoZero"/>
        <c:crossBetween val="midCat"/>
      </c:val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</c:chart>
  <c:spPr>
    <a:noFill/>
    <a:ln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layout>
        <c:manualLayout>
          <c:layoutTarget val="inner"/>
          <c:xMode val="edge"/>
          <c:yMode val="edge"/>
          <c:x val="0.0796035805626598"/>
          <c:y val="0.06579878307627"/>
          <c:w val="0.88618925831202"/>
          <c:h val="0.6742606480826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1. K = 1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6"/>
                <c:pt idx="0">
                  <c:v>5</c:v>
                </c:pt>
                <c:pt idx="1">
                  <c:v>10</c:v>
                </c:pt>
                <c:pt idx="2">
                  <c:v>25</c:v>
                </c:pt>
                <c:pt idx="3">
                  <c:v>50</c:v>
                </c:pt>
                <c:pt idx="4">
                  <c:v>75</c:v>
                </c:pt>
                <c:pt idx="5">
                  <c:v>100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6"/>
                <c:pt idx="0">
                  <c:v>2.1</c:v>
                </c:pt>
                <c:pt idx="1">
                  <c:v>2.52</c:v>
                </c:pt>
                <c:pt idx="2">
                  <c:v>6.03</c:v>
                </c:pt>
                <c:pt idx="3">
                  <c:v>8.633</c:v>
                </c:pt>
                <c:pt idx="4">
                  <c:v>17.33</c:v>
                </c:pt>
                <c:pt idx="5">
                  <c:v>31.93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2. K = n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6"/>
                <c:pt idx="0">
                  <c:v>5</c:v>
                </c:pt>
                <c:pt idx="1">
                  <c:v>10</c:v>
                </c:pt>
                <c:pt idx="2">
                  <c:v>25</c:v>
                </c:pt>
                <c:pt idx="3">
                  <c:v>50</c:v>
                </c:pt>
                <c:pt idx="4">
                  <c:v>75</c:v>
                </c:pt>
                <c:pt idx="5">
                  <c:v>100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6"/>
                <c:pt idx="0">
                  <c:v>1.6</c:v>
                </c:pt>
                <c:pt idx="1">
                  <c:v>1.8</c:v>
                </c:pt>
                <c:pt idx="2">
                  <c:v>5.04</c:v>
                </c:pt>
                <c:pt idx="3">
                  <c:v>6.907</c:v>
                </c:pt>
                <c:pt idx="4">
                  <c:v>13.869</c:v>
                </c:pt>
                <c:pt idx="5">
                  <c:v>25.55</c:v>
                </c:pt>
              </c:numCache>
            </c:numRef>
          </c:val>
        </c:ser>
        <c:gapWidth val="100"/>
        <c:overlap val="-24"/>
        <c:axId val="27352611"/>
        <c:axId val="48922794"/>
      </c:barChart>
      <c:catAx>
        <c:axId val="27352611"/>
        <c:scaling>
          <c:orientation val="minMax"/>
        </c:scaling>
        <c:delete val="0"/>
        <c:axPos val="b"/>
        <c:numFmt formatCode="MM/DD/YYYY" sourceLinked="1"/>
        <c:majorTickMark val="none"/>
        <c:minorTickMark val="none"/>
        <c:tickLblPos val="nextTo"/>
        <c:spPr>
          <a:ln w="12600">
            <a:solidFill>
              <a:srgbClr val="ffffff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48922794"/>
        <c:crosses val="autoZero"/>
        <c:auto val="1"/>
        <c:lblAlgn val="ctr"/>
        <c:lblOffset val="100"/>
      </c:catAx>
      <c:valAx>
        <c:axId val="48922794"/>
        <c:scaling>
          <c:orientation val="minMax"/>
        </c:scaling>
        <c:delete val="0"/>
        <c:axPos val="l"/>
        <c:majorGridlines>
          <c:spPr>
            <a:ln w="9360">
              <a:solidFill>
                <a:srgbClr val="ffffff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noFill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27352611"/>
        <c:crosses val="autoZero"/>
        <c:crossBetween val="midCat"/>
      </c:valAx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359782558018201"/>
          <c:y val="0.912452783526031"/>
        </c:manualLayout>
      </c:layout>
      <c:overlay val="0"/>
      <c:spPr>
        <a:noFill/>
        <a:ln>
          <a:noFill/>
        </a:ln>
      </c:spPr>
    </c:legend>
    <c:plotVisOnly val="1"/>
    <c:dispBlanksAs val="gap"/>
  </c:chart>
  <c:spPr>
    <a:noFill/>
    <a:ln>
      <a:noFill/>
    </a:ln>
  </c:sp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layout>
        <c:manualLayout>
          <c:layoutTarget val="inner"/>
          <c:xMode val="edge"/>
          <c:yMode val="edge"/>
          <c:x val="0.0989352876106195"/>
          <c:y val="0.0811662726556344"/>
          <c:w val="0.866357853982301"/>
          <c:h val="0.5784081954294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МВиГ</c:v>
                </c:pt>
              </c:strCache>
            </c:strRef>
          </c:tx>
          <c:spPr>
            <a:solidFill>
              <a:srgbClr val="b01513"/>
            </a:solidFill>
            <a:ln>
              <a:noFill/>
            </a:ln>
          </c:spPr>
          <c:invertIfNegative val="0"/>
          <c:dLbls>
            <c:dLblPos val="outEnd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6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6"/>
                <c:pt idx="0">
                  <c:v>0.001</c:v>
                </c:pt>
                <c:pt idx="1">
                  <c:v>0.02</c:v>
                </c:pt>
                <c:pt idx="2">
                  <c:v>0.5</c:v>
                </c:pt>
                <c:pt idx="3">
                  <c:v>2.6</c:v>
                </c:pt>
                <c:pt idx="4">
                  <c:v>12.2</c:v>
                </c:pt>
                <c:pt idx="5">
                  <c:v>32.889</c:v>
                </c:pt>
              </c:numCache>
            </c:numRef>
          </c:val>
        </c:ser>
        <c:gapWidth val="219"/>
        <c:overlap val="-27"/>
        <c:axId val="93525011"/>
        <c:axId val="373700"/>
      </c:barChart>
      <c:catAx>
        <c:axId val="93525011"/>
        <c:scaling>
          <c:orientation val="minMax"/>
        </c:scaling>
        <c:delete val="0"/>
        <c:axPos val="b"/>
        <c:numFmt formatCode="MM/DD/YYYY" sourceLinked="1"/>
        <c:majorTickMark val="none"/>
        <c:minorTickMark val="none"/>
        <c:tickLblPos val="nextTo"/>
        <c:spPr>
          <a:ln w="9360">
            <a:solidFill>
              <a:srgbClr val="ffffff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373700"/>
        <c:crosses val="autoZero"/>
        <c:auto val="1"/>
        <c:lblAlgn val="ctr"/>
        <c:lblOffset val="100"/>
      </c:catAx>
      <c:valAx>
        <c:axId val="373700"/>
        <c:scaling>
          <c:orientation val="minMax"/>
        </c:scaling>
        <c:delete val="0"/>
        <c:axPos val="l"/>
        <c:majorGridlines>
          <c:spPr>
            <a:ln w="9360">
              <a:solidFill>
                <a:srgbClr val="ffffff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noFill/>
          </a:ln>
        </c:spPr>
        <c:txPr>
          <a:bodyPr/>
          <a:p>
            <a:pPr>
              <a:defRPr b="0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93525011"/>
        <c:crosses val="autoZero"/>
        <c:crossBetween val="midCat"/>
      </c:valAx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444176576353153"/>
          <c:y val="0.847219542991425"/>
        </c:manualLayout>
      </c:layout>
      <c:overlay val="0"/>
      <c:spPr>
        <a:noFill/>
        <a:ln>
          <a:noFill/>
        </a:ln>
      </c:spPr>
    </c:legend>
    <c:plotVisOnly val="1"/>
    <c:dispBlanksAs val="gap"/>
  </c:chart>
  <c:spPr>
    <a:noFill/>
    <a:ln>
      <a:noFill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layout>
        <c:manualLayout>
          <c:layoutTarget val="inner"/>
          <c:xMode val="edge"/>
          <c:yMode val="edge"/>
          <c:x val="0.111911508654536"/>
          <c:y val="0.0630387143900657"/>
          <c:w val="0.85343620907446"/>
          <c:h val="0.5959824689554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1. Генетический(рулетка)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"/>
                <c:pt idx="0">
                  <c:v>10</c:v>
                </c:pt>
                <c:pt idx="1">
                  <c:v>25</c:v>
                </c:pt>
                <c:pt idx="2">
                  <c:v>50</c:v>
                </c:pt>
                <c:pt idx="3">
                  <c:v>75</c:v>
                </c:pt>
                <c:pt idx="4">
                  <c:v>100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1.07</c:v>
                </c:pt>
                <c:pt idx="1">
                  <c:v>3.9</c:v>
                </c:pt>
                <c:pt idx="2">
                  <c:v>4.1</c:v>
                </c:pt>
                <c:pt idx="3">
                  <c:v>6.8</c:v>
                </c:pt>
                <c:pt idx="4">
                  <c:v>10.8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2. Отжиг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"/>
                <c:pt idx="0">
                  <c:v>10</c:v>
                </c:pt>
                <c:pt idx="1">
                  <c:v>25</c:v>
                </c:pt>
                <c:pt idx="2">
                  <c:v>50</c:v>
                </c:pt>
                <c:pt idx="3">
                  <c:v>75</c:v>
                </c:pt>
                <c:pt idx="4">
                  <c:v>100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"/>
                <c:pt idx="0">
                  <c:v>2</c:v>
                </c:pt>
                <c:pt idx="1">
                  <c:v>6.5</c:v>
                </c:pt>
                <c:pt idx="2">
                  <c:v>17.2</c:v>
                </c:pt>
                <c:pt idx="3">
                  <c:v>43.1</c:v>
                </c:pt>
                <c:pt idx="4">
                  <c:v>102.3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3. Ближайший сосед(K=n)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"/>
                <c:pt idx="0">
                  <c:v>10</c:v>
                </c:pt>
                <c:pt idx="1">
                  <c:v>25</c:v>
                </c:pt>
                <c:pt idx="2">
                  <c:v>50</c:v>
                </c:pt>
                <c:pt idx="3">
                  <c:v>75</c:v>
                </c:pt>
                <c:pt idx="4">
                  <c:v>100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5"/>
                <c:pt idx="0">
                  <c:v>1.8</c:v>
                </c:pt>
                <c:pt idx="1">
                  <c:v>5.04</c:v>
                </c:pt>
                <c:pt idx="2">
                  <c:v>6.907</c:v>
                </c:pt>
                <c:pt idx="3">
                  <c:v>13.869</c:v>
                </c:pt>
                <c:pt idx="4">
                  <c:v>25.55</c:v>
                </c:pt>
              </c:numCache>
            </c:numRef>
          </c:val>
        </c:ser>
        <c:ser>
          <c:idx val="3"/>
          <c:order val="3"/>
          <c:tx>
            <c:strRef>
              <c:f>label 3</c:f>
              <c:strCache>
                <c:ptCount val="1"/>
                <c:pt idx="0">
                  <c:v>4. Прим-Эйлер</c:v>
                </c:pt>
              </c:strCache>
            </c:strRef>
          </c:tx>
          <c:spPr>
            <a:ln>
              <a:noFill/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</c:dLbl>
            <c:dLblPos val="outEnd"/>
            <c:showLegendKey val="0"/>
            <c:showVal val="1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"/>
                <c:pt idx="0">
                  <c:v>10</c:v>
                </c:pt>
                <c:pt idx="1">
                  <c:v>25</c:v>
                </c:pt>
                <c:pt idx="2">
                  <c:v>50</c:v>
                </c:pt>
                <c:pt idx="3">
                  <c:v>75</c:v>
                </c:pt>
                <c:pt idx="4">
                  <c:v>100</c:v>
                </c:pt>
              </c:strCache>
            </c:strRef>
          </c:cat>
          <c:val>
            <c:numRef>
              <c:f>3</c:f>
              <c:numCache>
                <c:formatCode>General</c:formatCode>
                <c:ptCount val="5"/>
                <c:pt idx="0">
                  <c:v>3.4</c:v>
                </c:pt>
                <c:pt idx="1">
                  <c:v>6.2</c:v>
                </c:pt>
                <c:pt idx="2">
                  <c:v>16.4</c:v>
                </c:pt>
                <c:pt idx="3">
                  <c:v>38.6</c:v>
                </c:pt>
                <c:pt idx="4">
                  <c:v>94.3</c:v>
                </c:pt>
              </c:numCache>
            </c:numRef>
          </c:val>
        </c:ser>
        <c:gapWidth val="100"/>
        <c:overlap val="-24"/>
        <c:axId val="90351555"/>
        <c:axId val="68721554"/>
      </c:barChart>
      <c:catAx>
        <c:axId val="90351555"/>
        <c:scaling>
          <c:orientation val="minMax"/>
        </c:scaling>
        <c:delete val="0"/>
        <c:axPos val="b"/>
        <c:numFmt formatCode="MM/DD/YYYY" sourceLinked="1"/>
        <c:majorTickMark val="none"/>
        <c:minorTickMark val="none"/>
        <c:tickLblPos val="nextTo"/>
        <c:spPr>
          <a:ln w="9360">
            <a:solidFill>
              <a:srgbClr val="fcfcfc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68721554"/>
        <c:crosses val="autoZero"/>
        <c:auto val="1"/>
        <c:lblAlgn val="ctr"/>
        <c:lblOffset val="100"/>
      </c:catAx>
      <c:valAx>
        <c:axId val="68721554"/>
        <c:scaling>
          <c:orientation val="minMax"/>
        </c:scaling>
        <c:delete val="0"/>
        <c:axPos val="l"/>
        <c:majorGridlines>
          <c:spPr>
            <a:ln w="9360">
              <a:solidFill>
                <a:srgbClr val="fcfcfc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noFill/>
          </a:ln>
        </c:spPr>
        <c:txPr>
          <a:bodyPr/>
          <a:p>
            <a:pPr>
              <a:defRPr b="0" sz="9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defRPr>
            </a:pPr>
          </a:p>
        </c:txPr>
        <c:crossAx val="90351555"/>
        <c:crosses val="autoZero"/>
        <c:crossBetween val="midCat"/>
      </c:valAx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185059634156843"/>
          <c:y val="0.749315997404832"/>
        </c:manualLayout>
      </c:layout>
      <c:overlay val="0"/>
      <c:spPr>
        <a:noFill/>
        <a:ln>
          <a:noFill/>
        </a:ln>
      </c:spPr>
    </c:legend>
    <c:plotVisOnly val="1"/>
    <c:dispBlanksAs val="gap"/>
  </c:chart>
  <c:spPr>
    <a:noFill/>
    <a:ln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3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б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е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ц 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г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л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к</a:t>
            </a:r>
            <a:r>
              <a:rPr b="0" lang="ru-RU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6/28/17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4BCF18EA-66F0-49A3-83C4-D97229275B3E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ru-RU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Об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раз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ец 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заг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ол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овк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6/28/17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5FBAB64C-CC81-4608-AEC2-28940885707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ru-RU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9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9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9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Об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ра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зе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ц 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за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го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ло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вк</a:t>
            </a:r>
            <a:r>
              <a:rPr b="0" lang="ru-RU" sz="4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1154880" y="3657600"/>
            <a:ext cx="8825400" cy="2361960"/>
          </a:xfrm>
          <a:prstGeom prst="rect">
            <a:avLst/>
          </a:prstGeom>
        </p:spPr>
        <p:txBody>
          <a:bodyPr anchor="ctr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LevelОбразец текста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6/28/17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712450A8-ACEE-403A-8434-9DEC47D0AA7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3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3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3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Образец заголовка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LevelОбразец текста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Второй уровень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Третий уровень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Четвертый уровень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Пятый уровень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6/28/17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DDC3575-BCFB-4A98-8985-1A3ADCBBF02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jpeg"/><Relationship Id="rId3" Type="http://schemas.openxmlformats.org/officeDocument/2006/relationships/image" Target="../media/image31.jpeg"/><Relationship Id="rId4" Type="http://schemas.openxmlformats.org/officeDocument/2006/relationships/image" Target="../media/image32.jpeg"/><Relationship Id="rId5" Type="http://schemas.openxmlformats.org/officeDocument/2006/relationships/image" Target="../media/image33.png"/><Relationship Id="rId6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chart" Target="../charts/chart2.xml"/><Relationship Id="rId3" Type="http://schemas.openxmlformats.org/officeDocument/2006/relationships/chart" Target="../charts/chart3.xml"/><Relationship Id="rId4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chart" Target="../charts/chart4.xml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581760" y="891000"/>
            <a:ext cx="10008720" cy="11372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Сервис построения маршрутов внутри зданий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581760" y="1595880"/>
            <a:ext cx="9398520" cy="482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Студент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Гр. 43507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в.б. Борисов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Руководитель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а.в. самочадин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к.т.н., проф.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Построения маршрута при помощи сервиса:</a:t>
            </a: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2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32E8F8B7-ADC7-4ED1-8E80-F63315F8F1A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33" name="Рисунок 4" descr=""/>
          <p:cNvPicPr/>
          <p:nvPr/>
        </p:nvPicPr>
        <p:blipFill>
          <a:blip r:embed="rId1"/>
          <a:stretch/>
        </p:blipFill>
        <p:spPr>
          <a:xfrm>
            <a:off x="646200" y="2011320"/>
            <a:ext cx="5074560" cy="4349880"/>
          </a:xfrm>
          <a:prstGeom prst="rect">
            <a:avLst/>
          </a:prstGeom>
          <a:ln>
            <a:noFill/>
          </a:ln>
        </p:spPr>
      </p:pic>
      <p:sp>
        <p:nvSpPr>
          <p:cNvPr id="234" name="CustomShape 3"/>
          <p:cNvSpPr/>
          <p:nvPr/>
        </p:nvSpPr>
        <p:spPr>
          <a:xfrm>
            <a:off x="195480" y="6361560"/>
            <a:ext cx="6095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Вывод лучшего маршрута для первого этажа Кунсткамеры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5" name="Рисунок 6" descr=""/>
          <p:cNvPicPr/>
          <p:nvPr/>
        </p:nvPicPr>
        <p:blipFill>
          <a:blip r:embed="rId2"/>
          <a:stretch/>
        </p:blipFill>
        <p:spPr>
          <a:xfrm>
            <a:off x="6437160" y="2011320"/>
            <a:ext cx="5425920" cy="4348800"/>
          </a:xfrm>
          <a:prstGeom prst="rect">
            <a:avLst/>
          </a:prstGeom>
          <a:ln>
            <a:noFill/>
          </a:ln>
        </p:spPr>
      </p:pic>
      <p:sp>
        <p:nvSpPr>
          <p:cNvPr id="236" name="CustomShape 4"/>
          <p:cNvSpPr/>
          <p:nvPr/>
        </p:nvSpPr>
        <p:spPr>
          <a:xfrm>
            <a:off x="7685640" y="6361560"/>
            <a:ext cx="3113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Второй этаж музея д Орсе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9" dur="indefinite" restart="never" nodeType="tmRoot">
          <p:childTnLst>
            <p:seq>
              <p:cTn id="1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Результат работы генетического алгоритма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D894C9EC-1BC5-4B89-B324-183D0AC4FAA5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graphicFrame>
        <p:nvGraphicFramePr>
          <p:cNvPr id="239" name="Table 3"/>
          <p:cNvGraphicFramePr/>
          <p:nvPr/>
        </p:nvGraphicFramePr>
        <p:xfrm>
          <a:off x="844560" y="1861920"/>
          <a:ext cx="4025520" cy="360000"/>
        </p:xfrm>
        <a:graphic>
          <a:graphicData uri="http://schemas.openxmlformats.org/drawingml/2006/table">
            <a:tbl>
              <a:tblPr/>
              <a:tblGrid>
                <a:gridCol w="1707480"/>
                <a:gridCol w="1259640"/>
                <a:gridCol w="1058400"/>
              </a:tblGrid>
              <a:tr h="0">
                <a:tc>
                  <a:txBody>
                    <a:bodyPr lIns="68400" rIns="6840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Оптимальный путь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Худший путь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0">
                <a:tc>
                  <a:txBody>
                    <a:bodyPr lIns="68400" rIns="684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Время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42 мин.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383 мин.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0">
                <a:tc>
                  <a:txBody>
                    <a:bodyPr lIns="68400" rIns="684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Весь путь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3529 м.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31952 м.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0">
                <a:tc>
                  <a:txBody>
                    <a:bodyPr lIns="68400" rIns="684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Количество вершин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 gridSpan="2"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100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0">
                <a:tc>
                  <a:txBody>
                    <a:bodyPr lIns="68400" rIns="684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Время работы программы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 gridSpan="2">
                  <a:txBody>
                    <a:bodyPr lIns="68400" rIns="6840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7.6 сек.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0" name="Table 4"/>
          <p:cNvGraphicFramePr/>
          <p:nvPr/>
        </p:nvGraphicFramePr>
        <p:xfrm>
          <a:off x="5092200" y="1838520"/>
          <a:ext cx="6528960" cy="4552200"/>
        </p:xfrm>
        <a:graphic>
          <a:graphicData uri="http://schemas.openxmlformats.org/drawingml/2006/table">
            <a:tbl>
              <a:tblPr/>
              <a:tblGrid>
                <a:gridCol w="1098720"/>
                <a:gridCol w="1405080"/>
                <a:gridCol w="2909520"/>
                <a:gridCol w="1115640"/>
              </a:tblGrid>
              <a:tr h="440640"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Поколение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Лучший путь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Кандидаты на селекцию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Кандидаты для скрещивания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31952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31952,35807,35510,33035,36663,34895,33230,32765,33144,32589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31952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32589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22687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22687,25624,31406,32340,24053,33144,25448,26035,25282,33144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22687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24053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18605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18605,22594,19152,22523,25282,18647,22233,21328,19999,25282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18605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18647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14882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17997,18236,18605,16675,14882,15522,22233,14951,16855,18605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14882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14951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13207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13207,14695,14882,14882,17997,13512,15319,14800,14951,18236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13207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13512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11892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13282,14085,11960,11892,12987,15319,12748,12376,12594,14882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11892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11960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10707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11261,12293,11196,11244,10707,12179,12747,11494,11277,11342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10707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11196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9236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9441,10433,10417,10304,9790,10234,9511,9236,10864,11508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9236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9511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8944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9269,9585,9175,10040,10743,9628,8944,9729,10234,9790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8944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9175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10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8801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9131,9767,8801,9533,10234,9403,10814,9614,9947,8944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8801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8944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221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3527,4381,3582,3527,3527,3527,3576,3567,3527,3527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3567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222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3527,3546,3707,3527,3527,3527,3527,3527,3527,3527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3529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3556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  <a:tr h="29340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223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3581,4858,4987,3581,3527,3527,3546,3526,3611,3527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3526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3527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</a:tr>
              <a:tr h="297360"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323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3526,3617,4634,3526,4610,3526,3572,4834,3526,3526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 lIns="60840" rIns="6084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x: 3529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y: 3536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0840" marR="608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</a:tr>
            </a:tbl>
          </a:graphicData>
        </a:graphic>
      </p:graphicFrame>
      <p:sp>
        <p:nvSpPr>
          <p:cNvPr id="241" name="CustomShape 5"/>
          <p:cNvSpPr/>
          <p:nvPr/>
        </p:nvSpPr>
        <p:spPr>
          <a:xfrm>
            <a:off x="844560" y="2937600"/>
            <a:ext cx="40255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Результат обхода 100 точек первого этажа Кунсткамеры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6"/>
          <p:cNvSpPr/>
          <p:nvPr/>
        </p:nvSpPr>
        <p:spPr>
          <a:xfrm>
            <a:off x="6784200" y="6391080"/>
            <a:ext cx="3841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Результат работы ГА для 100 вершин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1" dur="indefinite" restart="never" nodeType="tmRoot">
          <p:childTnLst>
            <p:seq>
              <p:cTn id="1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646200" y="452880"/>
            <a:ext cx="9404280" cy="943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Заключение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A64866E2-038D-4FB3-85CC-389B65B5B27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646200" y="2037240"/>
            <a:ext cx="11271960" cy="146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Были исследованы и подробно изучены алгоритмы решения задачи коммивояжера и приведены графики сравнения;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Реализован ГА на языке JS;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Реализован веб-сервис;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Все ограничения соблюдены и поставленная задача решена.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4"/>
          <p:cNvSpPr/>
          <p:nvPr/>
        </p:nvSpPr>
        <p:spPr>
          <a:xfrm>
            <a:off x="646200" y="1667880"/>
            <a:ext cx="7544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 результате выполнения дипломной работы было сделано: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3" dur="indefinite" restart="never" nodeType="tmRoot">
          <p:childTnLst>
            <p:seq>
              <p:cTn id="1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1568880" y="3046320"/>
            <a:ext cx="9404280" cy="810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Спасибо за внимание!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64831933-2685-4599-995F-C19D40A3A64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25" dur="indefinite" restart="never" nodeType="tmRoot">
          <p:childTnLst>
            <p:seq>
              <p:cTn id="1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Актуальность проблемы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93461693-22EB-4C81-B7F3-9781EC159400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84" name="Picture 2" descr=""/>
          <p:cNvPicPr/>
          <p:nvPr/>
        </p:nvPicPr>
        <p:blipFill>
          <a:blip r:embed="rId1"/>
          <a:stretch/>
        </p:blipFill>
        <p:spPr>
          <a:xfrm>
            <a:off x="356400" y="1299240"/>
            <a:ext cx="3070080" cy="2301120"/>
          </a:xfrm>
          <a:prstGeom prst="rect">
            <a:avLst/>
          </a:prstGeom>
          <a:ln>
            <a:noFill/>
          </a:ln>
        </p:spPr>
      </p:pic>
      <p:pic>
        <p:nvPicPr>
          <p:cNvPr id="185" name="Picture 4" descr=""/>
          <p:cNvPicPr/>
          <p:nvPr/>
        </p:nvPicPr>
        <p:blipFill>
          <a:blip r:embed="rId2"/>
          <a:stretch/>
        </p:blipFill>
        <p:spPr>
          <a:xfrm>
            <a:off x="4041720" y="1299240"/>
            <a:ext cx="3274920" cy="2301120"/>
          </a:xfrm>
          <a:prstGeom prst="rect">
            <a:avLst/>
          </a:prstGeom>
          <a:ln>
            <a:noFill/>
          </a:ln>
        </p:spPr>
      </p:pic>
      <p:pic>
        <p:nvPicPr>
          <p:cNvPr id="186" name="Picture 6" descr=""/>
          <p:cNvPicPr/>
          <p:nvPr/>
        </p:nvPicPr>
        <p:blipFill>
          <a:blip r:embed="rId3"/>
          <a:stretch/>
        </p:blipFill>
        <p:spPr>
          <a:xfrm>
            <a:off x="7880400" y="1299240"/>
            <a:ext cx="3903120" cy="2301120"/>
          </a:xfrm>
          <a:prstGeom prst="rect">
            <a:avLst/>
          </a:prstGeom>
          <a:ln>
            <a:noFill/>
          </a:ln>
        </p:spPr>
      </p:pic>
      <p:sp>
        <p:nvSpPr>
          <p:cNvPr id="187" name="CustomShape 3"/>
          <p:cNvSpPr/>
          <p:nvPr/>
        </p:nvSpPr>
        <p:spPr>
          <a:xfrm>
            <a:off x="1324080" y="3600720"/>
            <a:ext cx="1119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Аэропорт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5318280" y="3600720"/>
            <a:ext cx="612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ТРЦ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9428760" y="3600720"/>
            <a:ext cx="806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Музей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0" name="Picture 4" descr=""/>
          <p:cNvPicPr/>
          <p:nvPr/>
        </p:nvPicPr>
        <p:blipFill>
          <a:blip r:embed="rId4"/>
          <a:stretch/>
        </p:blipFill>
        <p:spPr>
          <a:xfrm>
            <a:off x="2277360" y="4199760"/>
            <a:ext cx="2286000" cy="2286000"/>
          </a:xfrm>
          <a:prstGeom prst="rect">
            <a:avLst/>
          </a:prstGeom>
          <a:ln>
            <a:noFill/>
          </a:ln>
        </p:spPr>
      </p:pic>
      <p:pic>
        <p:nvPicPr>
          <p:cNvPr id="191" name="Picture 6" descr=""/>
          <p:cNvPicPr/>
          <p:nvPr/>
        </p:nvPicPr>
        <p:blipFill>
          <a:blip r:embed="rId5"/>
          <a:stretch/>
        </p:blipFill>
        <p:spPr>
          <a:xfrm>
            <a:off x="5483880" y="4199760"/>
            <a:ext cx="3939480" cy="2133360"/>
          </a:xfrm>
          <a:prstGeom prst="rect">
            <a:avLst/>
          </a:prstGeom>
          <a:ln>
            <a:noFill/>
          </a:ln>
        </p:spPr>
      </p:pic>
      <p:sp>
        <p:nvSpPr>
          <p:cNvPr id="192" name="CustomShape 6"/>
          <p:cNvSpPr/>
          <p:nvPr/>
        </p:nvSpPr>
        <p:spPr>
          <a:xfrm>
            <a:off x="1986120" y="4020480"/>
            <a:ext cx="2836800" cy="2555280"/>
          </a:xfrm>
          <a:prstGeom prst="mathMultiply">
            <a:avLst>
              <a:gd name="adj1" fmla="val 2352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7"/>
          <p:cNvSpPr/>
          <p:nvPr/>
        </p:nvSpPr>
        <p:spPr>
          <a:xfrm>
            <a:off x="5648040" y="4110120"/>
            <a:ext cx="2836800" cy="2555280"/>
          </a:xfrm>
          <a:prstGeom prst="mathMultiply">
            <a:avLst>
              <a:gd name="adj1" fmla="val 2352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out">
                                      <p:cBhvr additive="repl">
                                        <p:cTn id="45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nodeType="with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out">
                                      <p:cBhvr additive="repl">
                                        <p:cTn id="48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1185480" y="19476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3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Существующие проекты и их реализации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3922920" y="1056960"/>
            <a:ext cx="44971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Приложения для торговых центров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Пример: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Point Inside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61200" y="1068840"/>
            <a:ext cx="36910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Приложения для аэропортов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Пример: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GateGuru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7" name="Рисунок 9" descr=""/>
          <p:cNvPicPr/>
          <p:nvPr/>
        </p:nvPicPr>
        <p:blipFill>
          <a:blip r:embed="rId1"/>
          <a:stretch/>
        </p:blipFill>
        <p:spPr>
          <a:xfrm>
            <a:off x="83880" y="1706760"/>
            <a:ext cx="3645360" cy="4740480"/>
          </a:xfrm>
          <a:prstGeom prst="rect">
            <a:avLst/>
          </a:prstGeom>
          <a:ln>
            <a:noFill/>
          </a:ln>
        </p:spPr>
      </p:pic>
      <p:pic>
        <p:nvPicPr>
          <p:cNvPr id="198" name="Picture 2" descr=""/>
          <p:cNvPicPr/>
          <p:nvPr/>
        </p:nvPicPr>
        <p:blipFill>
          <a:blip r:embed="rId2"/>
          <a:stretch/>
        </p:blipFill>
        <p:spPr>
          <a:xfrm>
            <a:off x="9068400" y="1706760"/>
            <a:ext cx="3107880" cy="4740480"/>
          </a:xfrm>
          <a:prstGeom prst="rect">
            <a:avLst/>
          </a:prstGeom>
          <a:ln>
            <a:noFill/>
          </a:ln>
        </p:spPr>
      </p:pic>
      <p:sp>
        <p:nvSpPr>
          <p:cNvPr id="199" name="CustomShape 4"/>
          <p:cNvSpPr/>
          <p:nvPr/>
        </p:nvSpPr>
        <p:spPr>
          <a:xfrm>
            <a:off x="8613720" y="1056960"/>
            <a:ext cx="60955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Приложения для институтов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</a:rPr>
              <a:t>Пример: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Nav-In (ВГУЭС)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TextShape 5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1D2AA0E5-C9F9-464B-A903-CE1832F7C50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01" name="Рисунок 12" descr=""/>
          <p:cNvPicPr/>
          <p:nvPr/>
        </p:nvPicPr>
        <p:blipFill>
          <a:blip r:embed="rId3"/>
          <a:stretch/>
        </p:blipFill>
        <p:spPr>
          <a:xfrm>
            <a:off x="3956760" y="1703160"/>
            <a:ext cx="4087440" cy="474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656280" y="392040"/>
            <a:ext cx="8825400" cy="696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Цель и постановка задачи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3" name="TextShape 2"/>
          <p:cNvSpPr txBox="1"/>
          <p:nvPr/>
        </p:nvSpPr>
        <p:spPr>
          <a:xfrm>
            <a:off x="656280" y="1089000"/>
            <a:ext cx="8825400" cy="5061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Целью данной работы — разработать веб-сервис для построения маршрутов внутри зданий, используя замкнутый симметричный алгоритм коммивояжера. Ограничением будет являться количество вершин, участвующих в обходе. Их количество не должно превышать отметку в 100 вершин. 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 соответствии с поставленной целью необходимо решить следующие задачи: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Провести исследование существующих алгоритмов, решающие задачу коммивояжера и сравнить их друг с другом по соотношению производительность-качество.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На основании полученных результатов выбрать алгоритм, который будет выдавать, если неточный, то оптимальный маршрут при заданных ограничениях.</a:t>
            </a:r>
            <a:endParaRPr b="0" lang="ru-RU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4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8E697BBF-7867-47EE-8808-BBFFBA7DC38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2A78EA3B-06CB-46E9-8AD9-200BC689DC20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984600" y="366480"/>
            <a:ext cx="8825400" cy="69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Тестирование алгоритмов решения задачи коммивояжера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3"/>
          <p:cNvSpPr/>
          <p:nvPr/>
        </p:nvSpPr>
        <p:spPr>
          <a:xfrm>
            <a:off x="984600" y="1899720"/>
            <a:ext cx="6541560" cy="20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метод ветвей и границ;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алгоритм Прима-Эйлера;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метод ближайшего соседа;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генетический алгоритм;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 algn="just">
              <a:lnSpc>
                <a:spcPct val="1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метод отжига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>
                <p:childTnLst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AB739B94-48ED-44BE-8986-BF609BF420C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459720" y="730080"/>
            <a:ext cx="43596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Сравнение двух методов селекции генетического алгоритма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291360" y="730080"/>
            <a:ext cx="40428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Сравнение методов ближайшего соседа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11" name="Диаграмма 10"/>
          <p:cNvGraphicFramePr/>
          <p:nvPr/>
        </p:nvGraphicFramePr>
        <p:xfrm>
          <a:off x="264600" y="1361880"/>
          <a:ext cx="5078880" cy="2647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12" name="CustomShape 4"/>
          <p:cNvSpPr/>
          <p:nvPr/>
        </p:nvSpPr>
        <p:spPr>
          <a:xfrm rot="16200000">
            <a:off x="-391320" y="2155320"/>
            <a:ext cx="132948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Время(сек.)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13" name="Диаграмма 13"/>
          <p:cNvGraphicFramePr/>
          <p:nvPr/>
        </p:nvGraphicFramePr>
        <p:xfrm>
          <a:off x="5848200" y="1361880"/>
          <a:ext cx="4503960" cy="2543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4" name="Диаграмма 15"/>
          <p:cNvGraphicFramePr/>
          <p:nvPr/>
        </p:nvGraphicFramePr>
        <p:xfrm>
          <a:off x="3498840" y="4116960"/>
          <a:ext cx="5206680" cy="274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5" name="CustomShape 5"/>
          <p:cNvSpPr/>
          <p:nvPr/>
        </p:nvSpPr>
        <p:spPr>
          <a:xfrm>
            <a:off x="4960800" y="3906360"/>
            <a:ext cx="3922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Метод ветвей и границ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6"/>
          <p:cNvSpPr/>
          <p:nvPr/>
        </p:nvSpPr>
        <p:spPr>
          <a:xfrm rot="16200000">
            <a:off x="5181480" y="2155320"/>
            <a:ext cx="132948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Время(сек.)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7"/>
          <p:cNvSpPr/>
          <p:nvPr/>
        </p:nvSpPr>
        <p:spPr>
          <a:xfrm>
            <a:off x="7519680" y="3354120"/>
            <a:ext cx="92376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Кол. вершин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8"/>
          <p:cNvSpPr/>
          <p:nvPr/>
        </p:nvSpPr>
        <p:spPr>
          <a:xfrm rot="16200000">
            <a:off x="2794680" y="4926960"/>
            <a:ext cx="132948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Время(сек.)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9"/>
          <p:cNvSpPr/>
          <p:nvPr/>
        </p:nvSpPr>
        <p:spPr>
          <a:xfrm>
            <a:off x="5571000" y="6144840"/>
            <a:ext cx="92376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Кол. вершин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8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5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Итоговое тестирование всех алгоритмов 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EF7BA68C-2DB1-4885-9C3E-CB65123D921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graphicFrame>
        <p:nvGraphicFramePr>
          <p:cNvPr id="222" name="Диаграмма 4"/>
          <p:cNvGraphicFramePr/>
          <p:nvPr/>
        </p:nvGraphicFramePr>
        <p:xfrm>
          <a:off x="646200" y="1853280"/>
          <a:ext cx="10544400" cy="4928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23" name="CustomShape 3"/>
          <p:cNvSpPr/>
          <p:nvPr/>
        </p:nvSpPr>
        <p:spPr>
          <a:xfrm rot="16200000">
            <a:off x="601200" y="3405600"/>
            <a:ext cx="132948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Время(сек.)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4"/>
          <p:cNvSpPr/>
          <p:nvPr/>
        </p:nvSpPr>
        <p:spPr>
          <a:xfrm>
            <a:off x="5781960" y="5261760"/>
            <a:ext cx="92376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Noto Sans CJK SC Regular"/>
              </a:rPr>
              <a:t>Кол. вершин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2" dur="indefinite" restart="never" nodeType="tmRoot">
          <p:childTnLst>
            <p:seq>
              <p:cTn id="103" dur="indefinite" nodeType="mainSeq">
                <p:childTnLst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8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Генетический алгоритм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6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AD8A201D-82AB-43CD-8B01-7B378AA3E5D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27" name="Рисунок 6" descr=""/>
          <p:cNvPicPr/>
          <p:nvPr/>
        </p:nvPicPr>
        <p:blipFill>
          <a:blip r:embed="rId1"/>
          <a:stretch/>
        </p:blipFill>
        <p:spPr>
          <a:xfrm>
            <a:off x="3979440" y="1401120"/>
            <a:ext cx="3466800" cy="474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5" dur="indefinite" restart="never" nodeType="tmRoot">
          <p:childTnLst>
            <p:seq>
              <p:cTn id="1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646200" y="452880"/>
            <a:ext cx="9404280" cy="652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Демонстрация приложения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9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60290F58-1C26-4C2E-AF37-79E372BE1347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30" name="Рисунок 5" descr=""/>
          <p:cNvPicPr/>
          <p:nvPr/>
        </p:nvPicPr>
        <p:blipFill>
          <a:blip r:embed="rId1"/>
          <a:stretch/>
        </p:blipFill>
        <p:spPr>
          <a:xfrm>
            <a:off x="726840" y="1656720"/>
            <a:ext cx="10847520" cy="4493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7" dur="indefinite" restart="never" nodeType="tmRoot">
          <p:childTnLst>
            <p:seq>
              <p:cTn id="1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904</TotalTime>
  <Application>LibreOffice/5.1.6.2$Linux_X86_64 LibreOffice_project/10m0$Build-2</Application>
  <Words>419</Words>
  <Paragraphs>206</Paragraphs>
  <Company>diakov.net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2016-12-22T20:22:19Z</dcterms:created>
  <dc:creator>Venik Lapochkin</dc:creator>
  <dc:description/>
  <dc:language>en-US</dc:language>
  <cp:lastModifiedBy/>
  <dcterms:modified xsi:type="dcterms:W3CDTF">2017-06-28T06:13:26Z</dcterms:modified>
  <cp:revision>89</cp:revision>
  <dc:subject/>
  <dc:title>Построение оптимального маршрута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diakov.net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Широкоэкранный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14</vt:i4>
  </property>
</Properties>
</file>